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49173" autoAdjust="0"/>
  </p:normalViewPr>
  <p:slideViewPr>
    <p:cSldViewPr snapToGrid="0">
      <p:cViewPr varScale="1">
        <p:scale>
          <a:sx n="57" d="100"/>
          <a:sy n="57" d="100"/>
        </p:scale>
        <p:origin x="2986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4186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EF809-174B-40CD-9A11-2E34F5D7A8E4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12F34-92EC-4D3A-82C8-B4BDD818C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07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12F34-92EC-4D3A-82C8-B4BDD818C80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57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12F34-92EC-4D3A-82C8-B4BDD818C80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392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12F34-92EC-4D3A-82C8-B4BDD818C80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770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12F34-92EC-4D3A-82C8-B4BDD818C80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432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12F34-92EC-4D3A-82C8-B4BDD818C80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7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12F34-92EC-4D3A-82C8-B4BDD818C80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5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7955D-5157-059B-1538-7268E7F5F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37DBE5-2B81-165B-C36E-916A9AAF1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26A9C-5635-98B5-FCF4-4DA0AA40E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78DB-3518-4F56-8531-C56FF120A775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62693-863A-CB35-BC95-BEE8361A9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DBB97-6933-7C89-A2A7-379CD072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FB3D-0753-457A-BAF0-664674F92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27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69929-CCED-42F6-12C7-8DD971F93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60A3E1-EEB2-54F5-454F-6F621EE2C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63D6D-9612-8CCE-8F8B-E267C781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78DB-3518-4F56-8531-C56FF120A775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00B7B-C15A-C0D7-C48A-C7DA17190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D6E89-1A23-5CE4-4634-6CC12AF18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FB3D-0753-457A-BAF0-664674F92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53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2D7ACC-C1DF-F0C3-E913-CD3096363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294A0F-C729-B6AE-BAF9-10D852AB8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42D67-5748-43E0-2021-B8DEE431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78DB-3518-4F56-8531-C56FF120A775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25EE5-5526-E322-D139-6DEAAA404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1C4BF-9571-AC43-BFDD-948D89FB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FB3D-0753-457A-BAF0-664674F92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31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F5B32-D224-0EFA-DE67-0A32FF20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67916-56F7-2A00-127C-E4FD91C55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4995D-4A10-265D-43EC-46900F0C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78DB-3518-4F56-8531-C56FF120A775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BE031-AB18-77EC-DBFB-F44EDAC9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EE92F-526C-941B-9AEB-FAC36AAA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FB3D-0753-457A-BAF0-664674F92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28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D172-776B-1FA5-8B3E-82E52D59D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9A4A9-0DB1-12FE-9CF0-10BE80D2D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BBF98-592A-444E-316B-86F73411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78DB-3518-4F56-8531-C56FF120A775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04E15-21EC-B1A7-8F80-50AE53A9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AC2B1-789D-08A2-020A-7B7C99EF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FB3D-0753-457A-BAF0-664674F92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70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A89C1-63BC-1B36-8425-36430B31D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5BDE6-05F1-99AF-E809-ADE83A300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7B0B9-C1CD-1C9D-306A-0C2D07535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595B3-1625-3199-9947-4153D0A4B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78DB-3518-4F56-8531-C56FF120A775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5D59A-1D88-5DEC-3B15-A949889A8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F88F7-A26B-9CB6-5C85-DA406E830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FB3D-0753-457A-BAF0-664674F92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53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6751D-2E88-ACE2-DBC6-E4E80A21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4E05B-FFFF-AE02-BCC3-05CBDFC9E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6E43C-B081-30F4-04F0-036E5901A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EAD60-34C3-3A9D-A179-B16378110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3E38B-113C-5F38-92C1-4C8535A36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F93E3-5589-401F-6112-4099B4255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78DB-3518-4F56-8531-C56FF120A775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15D577-1408-D799-04E9-651FB5FAD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AEF4C6-966C-D6A5-66B1-02E52B81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FB3D-0753-457A-BAF0-664674F92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0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923D6-D06C-27CD-531C-C3B8483C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001504-E684-D910-1163-35AFE61C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78DB-3518-4F56-8531-C56FF120A775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7A072-7EA2-8E4A-CE51-4707E802C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D319C-5991-D31E-EE1C-C23D7B79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FB3D-0753-457A-BAF0-664674F92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40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6B4F30-2F30-FE7C-1A42-2B30EE932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78DB-3518-4F56-8531-C56FF120A775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1A7E56-01F1-EEFE-5ACD-C8CB0A18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A5AB3-5276-A04E-066B-BF2639654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FB3D-0753-457A-BAF0-664674F92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81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3912C-98C5-349B-4966-C00F56A1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7530-332E-1247-A3DF-9638EBC32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400F8-B958-0AED-E326-EC47D2DF3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38FEE-86E3-317B-C151-6B24D4AA8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78DB-3518-4F56-8531-C56FF120A775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34AC4-32A2-13DB-841E-FF4C0B8B3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6573F-265B-488B-84CF-308F1CB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FB3D-0753-457A-BAF0-664674F92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30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256FE-91A3-9E29-7F5F-E9C4E6CD8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935131-135D-DF22-06FE-E1A2A057B9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2A15B-39A6-7E54-0270-03ED618CA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2C6FB-2AC4-39E9-9CC9-996CAA30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78DB-3518-4F56-8531-C56FF120A775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87791-317D-448A-5E35-52776325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5CA45-BE8D-E6BB-1AD4-3153E1B2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FB3D-0753-457A-BAF0-664674F92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43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C60568-D13F-9954-0732-A00D6FBF2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283C0-2905-A475-D194-28E530046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FCA9A-F42D-280B-45A1-5AE666B6C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C78DB-3518-4F56-8531-C56FF120A775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F5308-71CF-B390-3F71-4F71F75EA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BDEEF-9EF9-FAEB-B42B-91137D73A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FFB3D-0753-457A-BAF0-664674F92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11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ozdic.com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freecollocation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cmillandictionary.com/collocations/about.htm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hyperlink" Target="https://www.collinsdictionary.com/dictionary/english-thesaurus/concu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nka.ai/academic-phrasebank-brow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phrasebank.manchester.ac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9610-7ABB-B8B6-8140-B417F557A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81648"/>
          </a:xfrm>
        </p:spPr>
        <p:txBody>
          <a:bodyPr/>
          <a:lstStyle/>
          <a:p>
            <a:r>
              <a:rPr lang="en-GB" dirty="0"/>
              <a:t>Cara-Webinar</a:t>
            </a:r>
            <a:br>
              <a:rPr lang="en-GB" dirty="0"/>
            </a:br>
            <a:endParaRPr lang="en-GB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47E00-27A7-678B-6A6E-F74B02D92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6029" y="2550478"/>
            <a:ext cx="9144000" cy="662985"/>
          </a:xfrm>
        </p:spPr>
        <p:txBody>
          <a:bodyPr/>
          <a:lstStyle/>
          <a:p>
            <a:r>
              <a:rPr lang="en-GB" dirty="0"/>
              <a:t>Tools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1E0335-315C-9B12-5F8A-F3237F9781B5}"/>
              </a:ext>
            </a:extLst>
          </p:cNvPr>
          <p:cNvSpPr txBox="1"/>
          <p:nvPr/>
        </p:nvSpPr>
        <p:spPr>
          <a:xfrm>
            <a:off x="1729163" y="3213463"/>
            <a:ext cx="956755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Kees Dekker</a:t>
            </a:r>
          </a:p>
          <a:p>
            <a:r>
              <a:rPr lang="en-GB" dirty="0"/>
              <a:t>Reader (assoc. prof.) in Older English Language and Culture</a:t>
            </a:r>
          </a:p>
          <a:p>
            <a:r>
              <a:rPr lang="en-GB" dirty="0"/>
              <a:t>University of Groningen</a:t>
            </a:r>
          </a:p>
          <a:p>
            <a:r>
              <a:rPr lang="en-GB" dirty="0"/>
              <a:t>The Netherlands</a:t>
            </a:r>
          </a:p>
          <a:p>
            <a:endParaRPr lang="en-GB" dirty="0"/>
          </a:p>
          <a:p>
            <a:r>
              <a:rPr lang="en-GB" dirty="0"/>
              <a:t>Teaching: Old English, Middle English, History of the English Language, English as a Second Language</a:t>
            </a:r>
          </a:p>
          <a:p>
            <a:r>
              <a:rPr lang="en-GB" dirty="0"/>
              <a:t>Research: Old English and Anglo-Latin encyclopaedic manuscripts and texts</a:t>
            </a:r>
          </a:p>
          <a:p>
            <a:r>
              <a:rPr lang="en-GB" dirty="0"/>
              <a:t>	 the study of Old English and Old Germanic languages in the early modern period</a:t>
            </a:r>
          </a:p>
          <a:p>
            <a:r>
              <a:rPr lang="en-GB" dirty="0"/>
              <a:t>	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F42B4D-EEF7-8186-AD66-479A9128C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462" y="5679282"/>
            <a:ext cx="4029075" cy="104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6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D1FBB-A653-435A-D791-248979D7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712"/>
            <a:ext cx="10515600" cy="804863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9286D-6839-9B77-C18F-B6356BC1C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069" y="1171575"/>
            <a:ext cx="10515600" cy="5033963"/>
          </a:xfrm>
        </p:spPr>
        <p:txBody>
          <a:bodyPr/>
          <a:lstStyle/>
          <a:p>
            <a:r>
              <a:rPr lang="en-GB" dirty="0"/>
              <a:t> I was taught exclusively in the Netherlands (in the pre-internet era).</a:t>
            </a:r>
          </a:p>
          <a:p>
            <a:r>
              <a:rPr lang="en-GB" dirty="0"/>
              <a:t>Composition was not a very prominent  subject. </a:t>
            </a:r>
          </a:p>
          <a:p>
            <a:r>
              <a:rPr lang="en-GB" dirty="0"/>
              <a:t>The only tools available to us were dictionaries. I had two: the Longman’s dictionary and the ‘Oxford’ dictionary. </a:t>
            </a:r>
          </a:p>
          <a:p>
            <a:r>
              <a:rPr lang="en-GB" dirty="0"/>
              <a:t>I was forced to learn books of vocabulary by heart. </a:t>
            </a:r>
          </a:p>
          <a:p>
            <a:r>
              <a:rPr lang="en-GB" dirty="0"/>
              <a:t>We learnt meanings, forms and pronunciation.</a:t>
            </a:r>
          </a:p>
          <a:p>
            <a:r>
              <a:rPr lang="en-GB" dirty="0"/>
              <a:t>Idioms: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4E9CC-2913-AFB8-3D3F-B432DA999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4967" y="3301603"/>
            <a:ext cx="1737033" cy="2314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BDEE00-6F87-02F6-2FAF-15FE2CEAD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009" y="4063603"/>
            <a:ext cx="1667020" cy="2487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684D40-1B41-2DF0-CC46-578A5C5C2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7916" y="3301604"/>
            <a:ext cx="1952922" cy="23145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1AF0A9-7A75-3512-3DD6-30D673107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342" y="4137818"/>
            <a:ext cx="1517727" cy="242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0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A419C-84CC-9A20-3759-80C903A5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240"/>
          </a:xfrm>
        </p:spPr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C4906-D125-1BDB-E5F9-167AA0BD9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6106"/>
            <a:ext cx="10515600" cy="5060857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How do words combine  with each other?</a:t>
            </a:r>
          </a:p>
          <a:p>
            <a:pPr lvl="1"/>
            <a:r>
              <a:rPr lang="en-GB" b="0" i="0" dirty="0"/>
              <a:t>Does one have an </a:t>
            </a:r>
            <a:r>
              <a:rPr lang="en-GB" b="1" i="0" dirty="0"/>
              <a:t>awesome interest </a:t>
            </a:r>
            <a:r>
              <a:rPr lang="en-GB" b="0" i="0" dirty="0"/>
              <a:t>or a </a:t>
            </a:r>
            <a:r>
              <a:rPr lang="en-GB" b="1" i="0" dirty="0"/>
              <a:t>serious interest</a:t>
            </a:r>
            <a:r>
              <a:rPr lang="en-GB" b="0" i="0" dirty="0"/>
              <a:t>; a </a:t>
            </a:r>
            <a:r>
              <a:rPr lang="en-GB" b="1" i="0" dirty="0"/>
              <a:t>flaming interest </a:t>
            </a:r>
            <a:r>
              <a:rPr lang="en-GB" b="0" i="0" dirty="0"/>
              <a:t>or a </a:t>
            </a:r>
            <a:r>
              <a:rPr lang="en-GB" b="1" i="0" dirty="0"/>
              <a:t>burning interest</a:t>
            </a:r>
            <a:r>
              <a:rPr lang="en-GB" b="0" i="0" dirty="0"/>
              <a:t>. </a:t>
            </a:r>
          </a:p>
          <a:p>
            <a:pPr lvl="1"/>
            <a:r>
              <a:rPr lang="en-GB" b="0" i="0" dirty="0"/>
              <a:t>Does one </a:t>
            </a:r>
            <a:r>
              <a:rPr lang="en-GB" b="1" i="0" dirty="0"/>
              <a:t>concur to an opinion</a:t>
            </a:r>
            <a:r>
              <a:rPr lang="en-GB" b="0" i="0" dirty="0"/>
              <a:t>, or </a:t>
            </a:r>
            <a:r>
              <a:rPr lang="en-GB" b="1" i="0" dirty="0"/>
              <a:t>with an opinion</a:t>
            </a:r>
            <a:r>
              <a:rPr lang="en-GB" b="0" i="0" dirty="0"/>
              <a:t>? Can the verb </a:t>
            </a:r>
            <a:r>
              <a:rPr lang="en-GB" b="0" i="1" dirty="0"/>
              <a:t>to concur</a:t>
            </a:r>
            <a:r>
              <a:rPr lang="en-GB" b="0" i="0" dirty="0"/>
              <a:t> be used without a preposition? </a:t>
            </a:r>
          </a:p>
          <a:p>
            <a:pPr lvl="1"/>
            <a:r>
              <a:rPr lang="en-GB" b="0" i="0" dirty="0"/>
              <a:t>Does one </a:t>
            </a:r>
            <a:r>
              <a:rPr lang="en-GB" b="1" i="0" dirty="0"/>
              <a:t>draw an observation </a:t>
            </a:r>
            <a:r>
              <a:rPr lang="en-GB" b="0" i="0" dirty="0"/>
              <a:t>or </a:t>
            </a:r>
            <a:r>
              <a:rPr lang="en-GB" b="1" i="0" dirty="0"/>
              <a:t>make an observation</a:t>
            </a:r>
            <a:r>
              <a:rPr lang="en-GB" b="0" i="0" dirty="0"/>
              <a:t>? </a:t>
            </a:r>
          </a:p>
          <a:p>
            <a:pPr lvl="1"/>
            <a:endParaRPr lang="en-GB" b="1" dirty="0"/>
          </a:p>
          <a:p>
            <a:r>
              <a:rPr lang="en-GB" b="1" dirty="0"/>
              <a:t>How do words alternate with each other?</a:t>
            </a:r>
          </a:p>
          <a:p>
            <a:pPr lvl="1"/>
            <a:r>
              <a:rPr lang="en-GB" dirty="0"/>
              <a:t>For example, in the sentence </a:t>
            </a:r>
            <a:r>
              <a:rPr lang="en-GB" i="1" dirty="0"/>
              <a:t>The positive effects of the medication were </a:t>
            </a:r>
            <a:r>
              <a:rPr lang="en-GB" b="1" i="1" dirty="0"/>
              <a:t>shown by</a:t>
            </a:r>
            <a:r>
              <a:rPr lang="en-GB" i="1" dirty="0"/>
              <a:t> the patients’ recovery, which </a:t>
            </a:r>
            <a:r>
              <a:rPr lang="en-GB" b="1" i="1" dirty="0"/>
              <a:t>showed</a:t>
            </a:r>
            <a:r>
              <a:rPr lang="en-GB" i="1" dirty="0"/>
              <a:t> the need for its mass production.</a:t>
            </a:r>
            <a:r>
              <a:rPr lang="en-GB" dirty="0"/>
              <a:t> </a:t>
            </a:r>
          </a:p>
          <a:p>
            <a:r>
              <a:rPr lang="en-GB" dirty="0"/>
              <a:t>What can we do to vary our prose without affecting our texts negatively. And how can we do it relatively fast? </a:t>
            </a:r>
          </a:p>
          <a:p>
            <a:r>
              <a:rPr lang="en-GB" dirty="0"/>
              <a:t>Which kinds of tools can help us deal with our questions and uncertainties when we edit our own scholarly text?</a:t>
            </a:r>
          </a:p>
          <a:p>
            <a:r>
              <a:rPr lang="en-GB" dirty="0"/>
              <a:t>We will have a look at three types.</a:t>
            </a:r>
          </a:p>
          <a:p>
            <a:endParaRPr lang="en-GB" b="1" dirty="0"/>
          </a:p>
          <a:p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449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6AFD-BA38-2194-568E-A57CF2AD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Dictionaries of word combinations a.k.a. collocations dictionaries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A441B8-A098-88F4-A6A1-100FBAD5F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51133" y="1690688"/>
            <a:ext cx="1973493" cy="325783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2DCA35-6070-678E-2944-CB9E074B7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914" y="3206750"/>
            <a:ext cx="3276600" cy="3286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97D630-836F-AC55-BB34-1CAD92FF0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120" y="4270949"/>
            <a:ext cx="3305175" cy="18764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41173F-8AC0-3C5E-445B-C7C0B3F2644E}"/>
              </a:ext>
            </a:extLst>
          </p:cNvPr>
          <p:cNvSpPr txBox="1"/>
          <p:nvPr/>
        </p:nvSpPr>
        <p:spPr>
          <a:xfrm>
            <a:off x="838200" y="1709888"/>
            <a:ext cx="81040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Informative and 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Excellent for self-editing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Freely available online: </a:t>
            </a:r>
            <a:r>
              <a:rPr lang="en-GB" dirty="0">
                <a:hlinkClick r:id="rId6"/>
              </a:rPr>
              <a:t>https://www.macmillandictionary.com/collocations/about.html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7"/>
              </a:rPr>
              <a:t>https://www.freecollocation.com/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8"/>
              </a:rPr>
              <a:t>https://ozdic.com/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07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A793F-B78F-E8C9-401B-CF9180E6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Thesaurus (words and word combinations arranged by meaning)</a:t>
            </a:r>
          </a:p>
        </p:txBody>
      </p:sp>
      <p:pic>
        <p:nvPicPr>
          <p:cNvPr id="5" name="Content Placeholder 4" descr="A person sitting in a chair">
            <a:extLst>
              <a:ext uri="{FF2B5EF4-FFF2-40B4-BE49-F238E27FC236}">
                <a16:creationId xmlns:a16="http://schemas.microsoft.com/office/drawing/2014/main" id="{9C53098D-612F-27CB-2AB7-035D1DE9B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477" y="1586842"/>
            <a:ext cx="2311776" cy="211832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892326-9654-94F3-2A4E-9170E89998B6}"/>
              </a:ext>
            </a:extLst>
          </p:cNvPr>
          <p:cNvSpPr txBox="1"/>
          <p:nvPr/>
        </p:nvSpPr>
        <p:spPr>
          <a:xfrm>
            <a:off x="748748" y="1856874"/>
            <a:ext cx="570409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Words and word combinations arranged by categories of meaning (semantically), for example: Roget’s category 332  comprises all words falling under the concept ‘to assent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Thesauri often provide options that you hadn’t thought of, or which had escaped your mind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Not all thesauri provide contextualised examples; Roget’s, for example, provides only 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i="1" dirty="0"/>
              <a:t>Oxford English Dictionary </a:t>
            </a:r>
            <a:r>
              <a:rPr lang="en-GB" dirty="0"/>
              <a:t>has a thesaurus function, but its usage is complicated, and the package is expensive.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But see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https://www.collinsdictionary.com/dictionary/english-thesaurus/concur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15B3CF-3AF7-0E1C-11BF-515816138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4591" y="4276666"/>
            <a:ext cx="1716662" cy="2122799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9F23431-E4D7-0E78-152D-8448D5ECAF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5346" y="2545334"/>
            <a:ext cx="4785229" cy="292303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69B021-0939-E3F2-BBC6-8A8B06425746}"/>
              </a:ext>
            </a:extLst>
          </p:cNvPr>
          <p:cNvCxnSpPr/>
          <p:nvPr/>
        </p:nvCxnSpPr>
        <p:spPr>
          <a:xfrm flipV="1">
            <a:off x="5809129" y="4693024"/>
            <a:ext cx="767315" cy="5513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9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98418-97D7-3B5B-D9BF-423FE29D1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Phrase banks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64C55-980A-5820-5269-02C3CD14C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4871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Provide examples of phraseological nuts and bolts</a:t>
            </a:r>
          </a:p>
          <a:p>
            <a:r>
              <a:rPr lang="en-GB" dirty="0"/>
              <a:t>Are sometimes part of larger online writing resources</a:t>
            </a:r>
          </a:p>
          <a:p>
            <a:r>
              <a:rPr lang="en-GB" dirty="0" err="1"/>
              <a:t>Phrasebanks</a:t>
            </a:r>
            <a:r>
              <a:rPr lang="en-GB" dirty="0"/>
              <a:t> and related software may make use of AI (artificial intelligence)</a:t>
            </a:r>
          </a:p>
          <a:p>
            <a:r>
              <a:rPr lang="en-GB" dirty="0"/>
              <a:t>I will illustrate the use of two </a:t>
            </a:r>
            <a:r>
              <a:rPr lang="en-GB" dirty="0" err="1"/>
              <a:t>phrasebanks</a:t>
            </a:r>
            <a:r>
              <a:rPr lang="en-GB" dirty="0"/>
              <a:t> which are (in part) freely available online</a:t>
            </a:r>
          </a:p>
          <a:p>
            <a:r>
              <a:rPr lang="en-GB" dirty="0"/>
              <a:t>TRINKA is an app and browser plug in offering all kinds writing tools</a:t>
            </a:r>
          </a:p>
          <a:p>
            <a:r>
              <a:rPr lang="en-GB" dirty="0">
                <a:hlinkClick r:id="rId3"/>
              </a:rPr>
              <a:t>https://www.trinka.ai/academic-phrasebank-browse</a:t>
            </a:r>
            <a:r>
              <a:rPr lang="en-GB" dirty="0"/>
              <a:t> </a:t>
            </a:r>
          </a:p>
          <a:p>
            <a:r>
              <a:rPr lang="en-GB" dirty="0"/>
              <a:t>Manchester Academic </a:t>
            </a:r>
            <a:r>
              <a:rPr lang="en-GB" dirty="0" err="1"/>
              <a:t>Phrasebank</a:t>
            </a:r>
            <a:r>
              <a:rPr lang="en-GB" dirty="0"/>
              <a:t> (freely available from the University of Manchester), available online and in PDF or Kindle format.  </a:t>
            </a:r>
          </a:p>
          <a:p>
            <a:r>
              <a:rPr lang="en-GB" dirty="0">
                <a:hlinkClick r:id="rId4"/>
              </a:rPr>
              <a:t>https://www.phrasebank.manchester.ac.uk/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CF9037-D027-E8E5-050B-4A7A8F3AA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9349" y="4220135"/>
            <a:ext cx="1732710" cy="61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00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550</Words>
  <Application>Microsoft Office PowerPoint</Application>
  <PresentationFormat>Widescreen</PresentationFormat>
  <Paragraphs>60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Office Theme</vt:lpstr>
      <vt:lpstr>Cara-Webinar </vt:lpstr>
      <vt:lpstr>Background</vt:lpstr>
      <vt:lpstr>Questions</vt:lpstr>
      <vt:lpstr>Dictionaries of word combinations a.k.a. collocations dictionaries</vt:lpstr>
      <vt:lpstr>A Thesaurus (words and word combinations arranged by meaning)</vt:lpstr>
      <vt:lpstr>Phrase banks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Cara-Webinar </dc:title>
  <dc:creator>C. Dekker</dc:creator>
  <cp:lastModifiedBy>C. Dekker</cp:lastModifiedBy>
  <cp:revision>15</cp:revision>
  <dcterms:created xsi:type="dcterms:W3CDTF">2023-02-26T10:09:35Z</dcterms:created>
  <dcterms:modified xsi:type="dcterms:W3CDTF">2023-03-06T14:47:24Z</dcterms:modified>
</cp:coreProperties>
</file>